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71" r:id="rId8"/>
    <p:sldId id="272" r:id="rId9"/>
    <p:sldId id="261" r:id="rId10"/>
    <p:sldId id="262" r:id="rId11"/>
    <p:sldId id="263" r:id="rId12"/>
    <p:sldId id="266" r:id="rId13"/>
    <p:sldId id="269" r:id="rId14"/>
    <p:sldId id="270" r:id="rId15"/>
    <p:sldId id="264" r:id="rId16"/>
    <p:sldId id="265" r:id="rId17"/>
    <p:sldId id="267" r:id="rId18"/>
    <p:sldId id="268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21029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390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3387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168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1816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4890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890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91502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430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3254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1508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224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153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483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407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7886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196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DB14C42-B8EE-4212-BA9A-58454A9AFE49}" type="datetimeFigureOut">
              <a:rPr lang="ru-RU" smtClean="0"/>
              <a:t>19.12.2023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E03CEFA-5A88-4FBE-B967-9EAAA35290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2414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tege.info/semya-obschestvo-otechestvo-v-zhizni-cheloveka/temyi-semya-obschestvo-otechestvo-v-zhizni-cheloveka.html" TargetMode="External"/><Relationship Id="rId2" Type="http://schemas.openxmlformats.org/officeDocument/2006/relationships/hyperlink" Target="https://ctege.info/duhovno-nravstvennyie-orientiryi-v-zhizni-cheloveka/temyi-duhovno-nravstvennyie-orientiryi-v-zhizni-cheloveka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tege.info/priroda-i-kultura-v-zhizni-cheloveka/temyi-priroda-i-kultura-v-zhizni-cheloveka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ИТОГОВОЕ СОЧИНЕНИЕ</a:t>
            </a:r>
            <a:br>
              <a:rPr lang="ru-RU" dirty="0" smtClean="0"/>
            </a:br>
            <a:r>
              <a:rPr lang="ru-RU" dirty="0" smtClean="0"/>
              <a:t>по литературе 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Материалы для подготовки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184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20291" y="281106"/>
            <a:ext cx="6776645" cy="741189"/>
          </a:xfrm>
        </p:spPr>
        <p:txBody>
          <a:bodyPr/>
          <a:lstStyle/>
          <a:p>
            <a:r>
              <a:rPr lang="ru-RU" dirty="0" smtClean="0"/>
              <a:t>ВСТУПЛЕНИЕ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27558" y="49089"/>
            <a:ext cx="8562109" cy="1448789"/>
          </a:xfrm>
          <a:prstGeom prst="rect">
            <a:avLst/>
          </a:prstGeom>
          <a:solidFill>
            <a:schemeClr val="accent1">
              <a:alpha val="2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65661" y="1678442"/>
            <a:ext cx="10652166" cy="89856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1567438" y="1620057"/>
            <a:ext cx="10450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                                       </a:t>
            </a:r>
            <a:r>
              <a:rPr lang="ru-RU" b="1" dirty="0" smtClean="0"/>
              <a:t>Историческое</a:t>
            </a:r>
          </a:p>
          <a:p>
            <a:pPr algn="ctr"/>
            <a:r>
              <a:rPr lang="ru-RU" dirty="0" smtClean="0"/>
              <a:t> Характеристика соответствующей эпохи, анализ ее социально-экономического, политического и культурного уровня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365661" y="2713381"/>
            <a:ext cx="10652166" cy="89856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1567438" y="2677686"/>
            <a:ext cx="104503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                                       </a:t>
            </a:r>
            <a:r>
              <a:rPr lang="ru-RU" b="1" dirty="0" smtClean="0"/>
              <a:t>Биографическое</a:t>
            </a:r>
          </a:p>
          <a:p>
            <a:pPr algn="ctr"/>
            <a:r>
              <a:rPr lang="ru-RU" dirty="0" smtClean="0"/>
              <a:t> Факты биографии писателя (деятеля культуры, науки, политики), характеристика его окружения, эволюция взглядов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365661" y="3748320"/>
            <a:ext cx="10652166" cy="89856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543580" y="3775284"/>
            <a:ext cx="10450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                                       </a:t>
            </a:r>
            <a:r>
              <a:rPr lang="ru-RU" b="1" dirty="0" smtClean="0"/>
              <a:t>Аналитическое</a:t>
            </a:r>
          </a:p>
          <a:p>
            <a:pPr algn="ctr"/>
            <a:r>
              <a:rPr lang="ru-RU" dirty="0" smtClean="0"/>
              <a:t> Анализ ключевого понятия темы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365661" y="4783259"/>
            <a:ext cx="10652166" cy="89856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543580" y="4838010"/>
            <a:ext cx="104503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                                               </a:t>
            </a:r>
            <a:r>
              <a:rPr lang="ru-RU" b="1" dirty="0" smtClean="0"/>
              <a:t>Лирическое</a:t>
            </a:r>
          </a:p>
          <a:p>
            <a:pPr algn="ctr"/>
            <a:r>
              <a:rPr lang="ru-RU" dirty="0" smtClean="0"/>
              <a:t>Универсальное, связывает тему сочинения с личными впечатлениями пишущего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591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3168" y="685800"/>
            <a:ext cx="9899855" cy="1071747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Возможные варианты речевых клише вступления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950307"/>
            <a:ext cx="10018713" cy="3124201"/>
          </a:xfrm>
        </p:spPr>
        <p:txBody>
          <a:bodyPr>
            <a:normAutofit lnSpcReduction="10000"/>
          </a:bodyPr>
          <a:lstStyle/>
          <a:p>
            <a:pPr lvl="0"/>
            <a:r>
              <a:rPr lang="ru-RU" dirty="0" smtClean="0"/>
              <a:t>Безусловно</a:t>
            </a:r>
            <a:r>
              <a:rPr lang="ru-RU" dirty="0"/>
              <a:t>, каждый человек по-своему ответит на этот вопрос. Попытаюсь дать свое определение этим понятиям.</a:t>
            </a:r>
          </a:p>
          <a:p>
            <a:pPr lvl="0"/>
            <a:r>
              <a:rPr lang="ru-RU" dirty="0"/>
              <a:t> </a:t>
            </a:r>
            <a:r>
              <a:rPr lang="ru-RU" dirty="0" smtClean="0"/>
              <a:t>Думается</a:t>
            </a:r>
            <a:r>
              <a:rPr lang="ru-RU" dirty="0"/>
              <a:t>, на этот вопрос могут быть даны разные ответы. Я полагаю, что...</a:t>
            </a:r>
          </a:p>
          <a:p>
            <a:pPr lvl="0"/>
            <a:r>
              <a:rPr lang="ru-RU" dirty="0"/>
              <a:t>Наверное, каждый человек хоть раз задумывался над тем, что значит …(некое понятие). Я считаю, что </a:t>
            </a:r>
            <a:r>
              <a:rPr lang="ru-RU" dirty="0" smtClean="0"/>
              <a:t>…</a:t>
            </a:r>
          </a:p>
          <a:p>
            <a:pPr lvl="0"/>
            <a:r>
              <a:rPr lang="ru-RU" dirty="0" smtClean="0"/>
              <a:t>ВНИМАНИЕ! Если тема в виде цитаты, обязательно ее объяснение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18762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Клише для перехода к основной части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В </a:t>
            </a:r>
            <a:r>
              <a:rPr lang="ru-RU" dirty="0"/>
              <a:t>правильности такой точки зрения меня убеждает художественная литература</a:t>
            </a:r>
          </a:p>
          <a:p>
            <a:pPr lvl="0"/>
            <a:r>
              <a:rPr lang="ru-RU" dirty="0"/>
              <a:t>Давайте вспомним произведения художественной литературы, в которых раскрывается тема...</a:t>
            </a:r>
          </a:p>
          <a:p>
            <a:pPr lvl="0"/>
            <a:r>
              <a:rPr lang="ru-RU" dirty="0"/>
              <a:t>Правильность своей точки зрения могу доказать, обратившись к ...</a:t>
            </a:r>
          </a:p>
          <a:p>
            <a:pPr lvl="0"/>
            <a:r>
              <a:rPr lang="ru-RU" dirty="0"/>
              <a:t>Обратимся к произведениям художественной литературы</a:t>
            </a:r>
          </a:p>
          <a:p>
            <a:pPr lvl="0"/>
            <a:r>
              <a:rPr lang="ru-RU" dirty="0"/>
              <a:t>За примерами давайте обратимся к произведениям художественной литературы</a:t>
            </a:r>
          </a:p>
          <a:p>
            <a:pPr lvl="0"/>
            <a:r>
              <a:rPr lang="ru-RU" dirty="0"/>
              <a:t>Размышляя о ..., я не могу не обратиться к произведению ФИО, в котором...</a:t>
            </a:r>
          </a:p>
          <a:p>
            <a:pPr lvl="0"/>
            <a:r>
              <a:rPr lang="ru-RU" dirty="0"/>
              <a:t>Размышляя над этими вопросами, нельзя не прийти к ответу: ...(ответ на вопрос, заданный во вступлении)</a:t>
            </a:r>
          </a:p>
        </p:txBody>
      </p:sp>
    </p:spTree>
    <p:extLst>
      <p:ext uri="{BB962C8B-B14F-4D97-AF65-F5344CB8AC3E}">
        <p14:creationId xmlns:p14="http://schemas.microsoft.com/office/powerpoint/2010/main" val="4007315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309255"/>
          </a:xfrm>
        </p:spPr>
        <p:txBody>
          <a:bodyPr/>
          <a:lstStyle/>
          <a:p>
            <a:r>
              <a:rPr lang="ru-RU" dirty="0" smtClean="0"/>
              <a:t>Клише для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2409569"/>
            <a:ext cx="10018712" cy="3381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dirty="0"/>
              <a:t>Подводя итог, хочется сказать:…</a:t>
            </a:r>
          </a:p>
          <a:p>
            <a:pPr marL="0" indent="0">
              <a:buNone/>
            </a:pPr>
            <a:r>
              <a:rPr lang="ru-RU" dirty="0" smtClean="0"/>
              <a:t>2)  </a:t>
            </a:r>
            <a:r>
              <a:rPr lang="ru-RU" dirty="0"/>
              <a:t>Таким образом, мы понимаем, что….</a:t>
            </a:r>
          </a:p>
          <a:p>
            <a:pPr marL="0" indent="0">
              <a:buNone/>
            </a:pPr>
            <a:r>
              <a:rPr lang="ru-RU" dirty="0" smtClean="0"/>
              <a:t>3) </a:t>
            </a:r>
            <a:r>
              <a:rPr lang="ru-RU" dirty="0"/>
              <a:t>Так что же такое….? Как я оцениваю…? Какую же роль в</a:t>
            </a:r>
          </a:p>
          <a:p>
            <a:pPr marL="0" indent="0">
              <a:buNone/>
            </a:pPr>
            <a:r>
              <a:rPr lang="ru-RU" dirty="0"/>
              <a:t>жизни человека играет….? (один из вопросов, отражающих</a:t>
            </a:r>
          </a:p>
          <a:p>
            <a:pPr marL="0" indent="0">
              <a:buNone/>
            </a:pPr>
            <a:r>
              <a:rPr lang="ru-RU" dirty="0"/>
              <a:t>тему, цель, поставленную в начале сочинения, и</a:t>
            </a:r>
          </a:p>
          <a:p>
            <a:pPr marL="0" indent="0">
              <a:buNone/>
            </a:pPr>
            <a:r>
              <a:rPr lang="ru-RU" dirty="0"/>
              <a:t>резюмирующий ответ на этот вопрос)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13608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309255"/>
          </a:xfrm>
        </p:spPr>
        <p:txBody>
          <a:bodyPr/>
          <a:lstStyle/>
          <a:p>
            <a:r>
              <a:rPr lang="ru-RU" dirty="0" smtClean="0"/>
              <a:t>Клише для заключения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1" y="2409569"/>
            <a:ext cx="10018712" cy="3381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1) </a:t>
            </a:r>
            <a:r>
              <a:rPr lang="ru-RU" dirty="0"/>
              <a:t>Подводя итог, хочется сказать:…</a:t>
            </a:r>
          </a:p>
          <a:p>
            <a:pPr marL="0" indent="0">
              <a:buNone/>
            </a:pPr>
            <a:r>
              <a:rPr lang="ru-RU" dirty="0" smtClean="0"/>
              <a:t>2)  </a:t>
            </a:r>
            <a:r>
              <a:rPr lang="ru-RU" dirty="0"/>
              <a:t>Таким образом, мы понимаем, что….</a:t>
            </a:r>
          </a:p>
          <a:p>
            <a:pPr marL="0" indent="0">
              <a:buNone/>
            </a:pPr>
            <a:r>
              <a:rPr lang="ru-RU" dirty="0" smtClean="0"/>
              <a:t>3) </a:t>
            </a:r>
            <a:r>
              <a:rPr lang="ru-RU" dirty="0"/>
              <a:t>Так что же такое….? Как я оцениваю…? Какую же роль в</a:t>
            </a:r>
          </a:p>
          <a:p>
            <a:pPr marL="0" indent="0">
              <a:buNone/>
            </a:pPr>
            <a:r>
              <a:rPr lang="ru-RU" dirty="0"/>
              <a:t>жизни человека играет….? (один из вопросов, отражающих</a:t>
            </a:r>
          </a:p>
          <a:p>
            <a:pPr marL="0" indent="0">
              <a:buNone/>
            </a:pPr>
            <a:r>
              <a:rPr lang="ru-RU" dirty="0"/>
              <a:t>тему, цель, поставленную в начале сочинения, и</a:t>
            </a:r>
          </a:p>
          <a:p>
            <a:pPr marL="0" indent="0">
              <a:buNone/>
            </a:pPr>
            <a:r>
              <a:rPr lang="ru-RU" dirty="0"/>
              <a:t>резюмирующий ответ на этот вопрос)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932905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66951" y="415636"/>
            <a:ext cx="7944592" cy="712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379522" y="587230"/>
            <a:ext cx="64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ОСНОВНАЯ ЧАСТЬ</a:t>
            </a:r>
            <a:endParaRPr lang="ru-RU" dirty="0"/>
          </a:p>
        </p:txBody>
      </p:sp>
      <p:cxnSp>
        <p:nvCxnSpPr>
          <p:cNvPr id="7" name="Прямая со стрелкой 6"/>
          <p:cNvCxnSpPr/>
          <p:nvPr/>
        </p:nvCxnSpPr>
        <p:spPr>
          <a:xfrm flipH="1">
            <a:off x="2956956" y="1128156"/>
            <a:ext cx="3479470" cy="878774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6436426" y="1128156"/>
            <a:ext cx="3823855" cy="878774"/>
          </a:xfrm>
          <a:prstGeom prst="straightConnector1">
            <a:avLst/>
          </a:prstGeom>
          <a:ln w="1270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Скругленный прямоугольник 10"/>
          <p:cNvSpPr/>
          <p:nvPr/>
        </p:nvSpPr>
        <p:spPr>
          <a:xfrm>
            <a:off x="1353787" y="2006930"/>
            <a:ext cx="3342904" cy="2838202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1508166" y="2291938"/>
            <a:ext cx="300445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/>
              <a:t>Тезис</a:t>
            </a:r>
            <a:r>
              <a:rPr lang="ru-RU" dirty="0" smtClean="0"/>
              <a:t> – основная мысль сочинения, которую нужно аргументированно доказывать. Формулировка тезиса зависит от темы сочинения.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436426" y="2006930"/>
            <a:ext cx="5367646" cy="431074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762997" y="2315642"/>
            <a:ext cx="504107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Аргументы:</a:t>
            </a:r>
          </a:p>
          <a:p>
            <a:pPr marL="342900" indent="-342900">
              <a:buAutoNum type="arabicPeriod"/>
            </a:pPr>
            <a:r>
              <a:rPr lang="ru-RU" dirty="0" smtClean="0"/>
              <a:t>Обращение к литературному (публицистическому, научному) произведению: называем автора и произведение, его жанр.</a:t>
            </a:r>
          </a:p>
          <a:p>
            <a:pPr marL="342900" indent="-342900">
              <a:buAutoNum type="arabicPeriod"/>
            </a:pPr>
            <a:r>
              <a:rPr lang="ru-RU" dirty="0" smtClean="0"/>
              <a:t>Интерпретация: обращаемся к сюжету произведения или к конкретному эпизоду, характеризуем героев (</a:t>
            </a:r>
            <a:r>
              <a:rPr lang="ru-RU" b="1" dirty="0" smtClean="0"/>
              <a:t>не пересказ</a:t>
            </a:r>
            <a:r>
              <a:rPr lang="ru-RU" dirty="0" smtClean="0"/>
              <a:t>).</a:t>
            </a:r>
          </a:p>
          <a:p>
            <a:pPr marL="342900" indent="-342900">
              <a:buAutoNum type="arabicPeriod"/>
            </a:pPr>
            <a:r>
              <a:rPr lang="ru-RU" dirty="0" smtClean="0"/>
              <a:t>Микровывод (завершает только одну из микротем, а не всё сочинение в целом; нужен для логичности и связности текста): в этой части раскрываем основную мысль сочинения.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02301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63190" y="227220"/>
            <a:ext cx="8550228" cy="817810"/>
          </a:xfrm>
          <a:prstGeom prst="rect">
            <a:avLst/>
          </a:prstGeom>
          <a:solidFill>
            <a:schemeClr val="accent1">
              <a:alpha val="21000"/>
            </a:schemeClr>
          </a:solidFill>
          <a:ln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Заключение</a:t>
            </a:r>
            <a:endParaRPr lang="ru-RU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57596" y="1258785"/>
            <a:ext cx="7255822" cy="86689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Вывод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(нельзя повторять те микровыводы, которые уже делались в сочинении после аргументов)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58192" y="1258784"/>
            <a:ext cx="997527" cy="89065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1.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657596" y="2386938"/>
            <a:ext cx="7255822" cy="8668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Заключение – призыв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(«нужно», «важно», «давайте»)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58192" y="2386938"/>
            <a:ext cx="997527" cy="89065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2.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657596" y="3515091"/>
            <a:ext cx="7255822" cy="8668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Заключение – выражение надежды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(позволяет избежать дублирование мысли, этических и логических ошибок)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458191" y="3515091"/>
            <a:ext cx="997527" cy="89065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3.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57596" y="4643244"/>
            <a:ext cx="7255822" cy="8668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Цитата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(смысл цитаты обязательно должен соответствовать главной мысли сочинения)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05691" y="4643244"/>
            <a:ext cx="997527" cy="89065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4.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81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86497"/>
            <a:ext cx="10018713" cy="5017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Подводим итоги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29152" y="692807"/>
            <a:ext cx="10018713" cy="5693230"/>
          </a:xfrm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07000"/>
              </a:lnSpc>
              <a:buNone/>
            </a:pPr>
            <a:r>
              <a:rPr lang="ru-RU" sz="29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РАБОТАЕМ С ТЕМОЙ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Тема задана вопросом.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Внимательно прочитай тему и выдели ключевые слова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Попытайся кратко ответить на вопрос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Вырази свое мнение 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Вспомни литературные произведения на эту тему</a:t>
            </a:r>
          </a:p>
          <a:p>
            <a:pPr lvl="0">
              <a:lnSpc>
                <a:spcPct val="107000"/>
              </a:lnSpc>
              <a:buFont typeface="Wingdings" panose="05000000000000000000" pitchFamily="2" charset="2"/>
              <a:buChar char="ü"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Переходи к написанию по плану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9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1абзац - вступление </a:t>
            </a: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 своя позиция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ru-RU" sz="2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абзац - 1 </a:t>
            </a: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аргумент и комментарий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ru-RU" sz="2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абзац - 2 </a:t>
            </a: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аргумент и комментарий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 абзац </a:t>
            </a:r>
            <a:r>
              <a:rPr lang="ru-RU" sz="29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вывод </a:t>
            </a: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теме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9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ОФОРМИТЬ ПЕРВЫЙ АБЗАЦ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1.Размышляем по теме и подводим к тезису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2.Тезис (Я считаю,что…)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2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3.Речевой мостик (для аргументации своей позиции приведу примеры из читательского опыта)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72300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06879"/>
            <a:ext cx="10018713" cy="6650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Подводим итоги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983235" y="1080816"/>
            <a:ext cx="10018713" cy="5558642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buNone/>
            </a:pPr>
            <a:r>
              <a:rPr lang="ru-RU" sz="17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ПРАВИЛЬНО ПРИВЕСТИ АРГУМЕНТ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1.Название произведения и автор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2.Пересказ ситуации (комментирование)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3.Микровывод (Этот пример показывает</a:t>
            </a:r>
            <a:r>
              <a:rPr lang="ru-RU" sz="1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….)</a:t>
            </a:r>
          </a:p>
          <a:p>
            <a:pPr marL="0" indent="0">
              <a:lnSpc>
                <a:spcPct val="107000"/>
              </a:lnSpc>
              <a:buNone/>
            </a:pP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ru-RU" sz="17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КАК ПРАВИЛЬНО ОФОРМИТЬ ЗАКЛЮЧЕНИЕ</a:t>
            </a:r>
            <a:endParaRPr lang="ru-RU" sz="1700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Обобщение-возвращение к теме.</a:t>
            </a:r>
          </a:p>
          <a:p>
            <a:pPr marL="0" indent="0">
              <a:lnSpc>
                <a:spcPct val="107000"/>
              </a:lnSpc>
              <a:buNone/>
            </a:pP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ru-RU" sz="17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ГЛАВНАЯ ЗАДАЧА </a:t>
            </a:r>
            <a:r>
              <a:rPr lang="ru-RU" sz="1700" u="sng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СОЧИНЕНИЯ </a:t>
            </a:r>
            <a:r>
              <a:rPr lang="ru-RU" sz="1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обозначить </a:t>
            </a: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свою позицию по теме и аргументировать ее.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1700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ОПОРА НА ЛИТЕРАТУРУ</a:t>
            </a: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 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1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художественные </a:t>
            </a: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произведения</a:t>
            </a:r>
          </a:p>
          <a:p>
            <a:pPr marL="0" indent="0">
              <a:lnSpc>
                <a:spcPct val="107000"/>
              </a:lnSpc>
              <a:buNone/>
            </a:pP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sz="1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дневники,мемуары,письма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sz="1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публицистика</a:t>
            </a:r>
            <a:endParaRPr lang="ru-RU" sz="17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ru-RU" sz="17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произведения </a:t>
            </a:r>
            <a:r>
              <a:rPr lang="ru-RU" sz="1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УНТ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8261060" y="1350453"/>
            <a:ext cx="28964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Рекомендованное количество слов 300-350</a:t>
            </a:r>
          </a:p>
          <a:p>
            <a:pPr algn="ctr"/>
            <a:r>
              <a:rPr lang="ru-RU" dirty="0"/>
              <a:t>Вступление-60-70 слов</a:t>
            </a:r>
          </a:p>
          <a:p>
            <a:pPr algn="ctr"/>
            <a:r>
              <a:rPr lang="ru-RU" dirty="0"/>
              <a:t>Основная часть -200-250</a:t>
            </a:r>
          </a:p>
          <a:p>
            <a:pPr algn="ctr"/>
            <a:r>
              <a:rPr lang="ru-RU" dirty="0"/>
              <a:t>Вывод-60-70 слов</a:t>
            </a:r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7961311" y="1334167"/>
            <a:ext cx="444213" cy="150990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Левая фигурная скобка 6"/>
          <p:cNvSpPr/>
          <p:nvPr/>
        </p:nvSpPr>
        <p:spPr>
          <a:xfrm rot="10800000">
            <a:off x="11058811" y="1352152"/>
            <a:ext cx="444213" cy="150990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3266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Тематические направления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137559"/>
            <a:ext cx="10018713" cy="3653642"/>
          </a:xfrm>
        </p:spPr>
        <p:txBody>
          <a:bodyPr>
            <a:normAutofit fontScale="40000" lnSpcReduction="20000"/>
          </a:bodyPr>
          <a:lstStyle/>
          <a:p>
            <a:pPr fontAlgn="base"/>
            <a:endParaRPr lang="ru-RU" dirty="0" smtClean="0"/>
          </a:p>
          <a:p>
            <a:pPr fontAlgn="base"/>
            <a:r>
              <a:rPr lang="ru-RU" sz="3400" dirty="0" smtClean="0"/>
              <a:t>В </a:t>
            </a:r>
            <a:r>
              <a:rPr lang="ru-RU" sz="3400" dirty="0"/>
              <a:t>2023/24 учебном году комплекты тем итогового сочинения будут собираться только из тех тем, которые использовались в прошлые годы. В дальнейшем закрытый банк тем итогового сочинения будет ежегодно пополняться новыми темами.</a:t>
            </a:r>
          </a:p>
          <a:p>
            <a:pPr fontAlgn="base"/>
            <a:r>
              <a:rPr lang="ru-RU" sz="3400" b="1" dirty="0"/>
              <a:t>В каждый комплект тем итогового сочинения будут включены по две темы из каждого раздела банка:</a:t>
            </a:r>
            <a:endParaRPr lang="ru-RU" sz="3400" dirty="0"/>
          </a:p>
          <a:p>
            <a:r>
              <a:rPr lang="ru-RU" sz="3400" u="sng" dirty="0">
                <a:hlinkClick r:id="rId2"/>
              </a:rPr>
              <a:t>Темы 1, 2 «Духовно-нравственные ориентиры в жизни человека».</a:t>
            </a:r>
            <a:endParaRPr lang="ru-RU" sz="3400" dirty="0"/>
          </a:p>
          <a:p>
            <a:r>
              <a:rPr lang="ru-RU" sz="3400" u="sng" dirty="0">
                <a:hlinkClick r:id="rId3"/>
              </a:rPr>
              <a:t>Темы 3, 4 «Семья, общество, Отечество в жизни человека».</a:t>
            </a:r>
            <a:endParaRPr lang="ru-RU" sz="3400" dirty="0"/>
          </a:p>
          <a:p>
            <a:pPr fontAlgn="base"/>
            <a:r>
              <a:rPr lang="ru-RU" sz="3400" u="sng" dirty="0">
                <a:hlinkClick r:id="rId4"/>
              </a:rPr>
              <a:t>Темы 5, 6 «Природа и культура в жизни человека».</a:t>
            </a:r>
            <a:br>
              <a:rPr lang="ru-RU" sz="3400" u="sng" dirty="0">
                <a:hlinkClick r:id="rId4"/>
              </a:rPr>
            </a:br>
            <a:r>
              <a:rPr lang="ru-RU" sz="3400" u="sng" dirty="0">
                <a:hlinkClick r:id="rId4"/>
              </a:rPr>
              <a:t/>
            </a:r>
            <a:br>
              <a:rPr lang="ru-RU" sz="3400" u="sng" dirty="0">
                <a:hlinkClick r:id="rId4"/>
              </a:rPr>
            </a:br>
            <a:r>
              <a:rPr lang="ru-RU" sz="3400" u="sng" dirty="0">
                <a:hlinkClick r:id="rId4"/>
              </a:rPr>
              <a:t>Источник: </a:t>
            </a:r>
            <a:r>
              <a:rPr lang="en-US" sz="3400" u="sng" dirty="0">
                <a:hlinkClick r:id="rId4"/>
              </a:rPr>
              <a:t>https://ctege.info/itogovoe-sochinenie/napravleniya-tem-itogovogo-sochineniya.html</a:t>
            </a:r>
            <a:br>
              <a:rPr lang="en-US" sz="3400" u="sng" dirty="0">
                <a:hlinkClick r:id="rId4"/>
              </a:rPr>
            </a:br>
            <a:r>
              <a:rPr lang="en-US" sz="3400" u="sng" dirty="0">
                <a:hlinkClick r:id="rId4"/>
              </a:rPr>
              <a:t/>
            </a:r>
            <a:br>
              <a:rPr lang="en-US" sz="3400" u="sng" dirty="0">
                <a:hlinkClick r:id="rId4"/>
              </a:rPr>
            </a:br>
            <a:endParaRPr lang="en-US" sz="3400" u="sng" dirty="0">
              <a:hlinkClick r:id="rId4"/>
            </a:endParaRPr>
          </a:p>
          <a:p>
            <a:pPr fontAlgn="base"/>
            <a:r>
              <a:rPr lang="en-US" sz="3400" u="sng" dirty="0">
                <a:hlinkClick r:id="rId4"/>
              </a:rPr>
              <a:t/>
            </a:r>
            <a:br>
              <a:rPr lang="en-US" sz="3400" u="sng" dirty="0">
                <a:hlinkClick r:id="rId4"/>
              </a:rPr>
            </a:br>
            <a:r>
              <a:rPr lang="en-US" sz="3400" u="sng" dirty="0">
                <a:hlinkClick r:id="rId4"/>
              </a:rPr>
              <a:t/>
            </a:r>
            <a:br>
              <a:rPr lang="en-US" sz="3400" u="sng" dirty="0">
                <a:hlinkClick r:id="rId4"/>
              </a:rPr>
            </a:br>
            <a:r>
              <a:rPr lang="ru-RU" sz="3400" u="sng" dirty="0">
                <a:hlinkClick r:id="rId4"/>
              </a:rPr>
              <a:t>Источник: </a:t>
            </a:r>
            <a:r>
              <a:rPr lang="en-US" sz="3400" u="sng" dirty="0">
                <a:hlinkClick r:id="rId4"/>
              </a:rPr>
              <a:t>https://ctege.info/itogovoe-sochinenie/napravleniya-tem-itogovogo-sochineniya.html</a:t>
            </a:r>
            <a:br>
              <a:rPr lang="en-US" sz="3400" u="sng" dirty="0">
                <a:hlinkClick r:id="rId4"/>
              </a:rPr>
            </a:br>
            <a:endParaRPr lang="en-US" sz="3400" u="sng" dirty="0">
              <a:hlinkClick r:id="rId4"/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9041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29151" y="458066"/>
            <a:ext cx="3051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Человек путешествующий</a:t>
            </a:r>
            <a:endParaRPr lang="ru-RU" b="1" dirty="0"/>
          </a:p>
        </p:txBody>
      </p:sp>
      <p:sp>
        <p:nvSpPr>
          <p:cNvPr id="8" name="TextBox 7"/>
          <p:cNvSpPr txBox="1"/>
          <p:nvPr/>
        </p:nvSpPr>
        <p:spPr>
          <a:xfrm>
            <a:off x="8089580" y="441211"/>
            <a:ext cx="31469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Цивилизация и технологии</a:t>
            </a:r>
            <a:endParaRPr lang="ru-RU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8137082" y="3506190"/>
            <a:ext cx="3051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Кому на Руси жить хорошо?</a:t>
            </a:r>
            <a:endParaRPr lang="ru-RU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552701" y="3519792"/>
            <a:ext cx="30519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Преступление и наказание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365662" y="2435456"/>
            <a:ext cx="3263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Книга (музыка, спектакль…)</a:t>
            </a:r>
            <a:endParaRPr lang="ru-RU" b="1" dirty="0"/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 flipV="1">
            <a:off x="4436919" y="3901614"/>
            <a:ext cx="3244190" cy="1111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4436919" y="820965"/>
            <a:ext cx="3244190" cy="1567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7944591" y="3901614"/>
            <a:ext cx="3460694" cy="5369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7920839" y="820965"/>
            <a:ext cx="3484446" cy="1567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495599" y="2804788"/>
            <a:ext cx="273396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Кино:</a:t>
            </a:r>
          </a:p>
          <a:p>
            <a:pPr algn="ctr"/>
            <a:r>
              <a:rPr lang="ru-RU" dirty="0"/>
              <a:t>«Общество мертвых поэтов (1989)</a:t>
            </a:r>
          </a:p>
          <a:p>
            <a:pPr algn="ctr"/>
            <a:r>
              <a:rPr lang="ru-RU" dirty="0"/>
              <a:t>«Желтый платочек счастья» (2008)</a:t>
            </a:r>
          </a:p>
          <a:p>
            <a:pPr algn="ctr"/>
            <a:r>
              <a:rPr lang="ru-RU" dirty="0"/>
              <a:t>«Бегущий по лезвию» (1982)</a:t>
            </a:r>
          </a:p>
          <a:p>
            <a:pPr algn="ctr"/>
            <a:r>
              <a:rPr lang="ru-RU" dirty="0"/>
              <a:t>«Босиком по мостовой» (2005)</a:t>
            </a: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4779777" y="902245"/>
            <a:ext cx="25584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/>
              <a:t>Н.С.Лесков</a:t>
            </a:r>
            <a:r>
              <a:rPr lang="ru-RU" dirty="0"/>
              <a:t> «Очарованный странник», «Левша»</a:t>
            </a:r>
          </a:p>
          <a:p>
            <a:pPr algn="ctr"/>
            <a:r>
              <a:rPr lang="ru-RU" dirty="0" err="1"/>
              <a:t>А.С.Пушкин</a:t>
            </a:r>
            <a:r>
              <a:rPr lang="ru-RU" dirty="0"/>
              <a:t> «Капитанская дочка»</a:t>
            </a:r>
          </a:p>
          <a:p>
            <a:pPr algn="ctr"/>
            <a:r>
              <a:rPr lang="ru-RU" dirty="0" err="1"/>
              <a:t>А.Платонов</a:t>
            </a:r>
            <a:r>
              <a:rPr lang="ru-RU" dirty="0"/>
              <a:t> «Возвращение»</a:t>
            </a:r>
          </a:p>
          <a:p>
            <a:endParaRPr lang="ru-RU" dirty="0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V="1">
            <a:off x="1308511" y="2817278"/>
            <a:ext cx="3244190" cy="1567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906797" y="3929489"/>
            <a:ext cx="2304432" cy="2472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ts val="1800"/>
              </a:lnSpc>
              <a:spcAft>
                <a:spcPts val="525"/>
              </a:spcAft>
              <a:buSzPts val="1000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Л. </a:t>
            </a:r>
            <a:r>
              <a:rPr lang="ru-RU" dirty="0" smtClean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Андреев </a:t>
            </a:r>
            <a:r>
              <a:rPr lang="ru-RU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"Предстояла кража"</a:t>
            </a:r>
            <a:endParaRPr lang="ru-RU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ts val="1800"/>
              </a:lnSpc>
              <a:spcAft>
                <a:spcPts val="525"/>
              </a:spcAft>
              <a:buSzPts val="1000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О. Генри "Родственные души"</a:t>
            </a:r>
            <a:endParaRPr lang="ru-RU" dirty="0">
              <a:solidFill>
                <a:prstClr val="black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>
              <a:lnSpc>
                <a:spcPts val="1800"/>
              </a:lnSpc>
              <a:spcAft>
                <a:spcPts val="525"/>
              </a:spcAft>
              <a:buSzPts val="1000"/>
              <a:tabLst>
                <a:tab pos="457200" algn="l"/>
              </a:tabLst>
            </a:pPr>
            <a:r>
              <a:rPr lang="ru-RU" dirty="0">
                <a:solidFill>
                  <a:prstClr val="black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А.П. Чехова "Злоумышленник«</a:t>
            </a:r>
          </a:p>
          <a:p>
            <a:pPr lvl="0" algn="ctr">
              <a:lnSpc>
                <a:spcPts val="1800"/>
              </a:lnSpc>
              <a:spcAft>
                <a:spcPts val="525"/>
              </a:spcAft>
              <a:buSzPts val="1000"/>
              <a:tabLst>
                <a:tab pos="457200" algn="l"/>
              </a:tabLst>
            </a:pPr>
            <a:r>
              <a:rPr lang="ru-RU" dirty="0" err="1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Э.По</a:t>
            </a:r>
            <a:r>
              <a:rPr lang="ru-RU" dirty="0">
                <a:solidFill>
                  <a:prstClr val="black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«Убийство на улице Морг»</a:t>
            </a:r>
          </a:p>
          <a:p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7815788" y="878751"/>
            <a:ext cx="369454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err="1">
                <a:solidFill>
                  <a:prstClr val="black"/>
                </a:solidFill>
              </a:rPr>
              <a:t>В.Распутин</a:t>
            </a:r>
            <a:r>
              <a:rPr lang="ru-RU" dirty="0">
                <a:solidFill>
                  <a:prstClr val="black"/>
                </a:solidFill>
              </a:rPr>
              <a:t> «Прощание с Матерой»</a:t>
            </a:r>
          </a:p>
          <a:p>
            <a:pPr lvl="0" algn="ctr"/>
            <a:r>
              <a:rPr lang="ru-RU" dirty="0" err="1">
                <a:solidFill>
                  <a:prstClr val="black"/>
                </a:solidFill>
              </a:rPr>
              <a:t>Р.Брэдбери</a:t>
            </a:r>
            <a:r>
              <a:rPr lang="ru-RU" dirty="0">
                <a:solidFill>
                  <a:prstClr val="black"/>
                </a:solidFill>
              </a:rPr>
              <a:t> «451 по Фаренгейту»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</a:rPr>
              <a:t>«Вельд»</a:t>
            </a:r>
          </a:p>
          <a:p>
            <a:pPr lvl="0" algn="ctr"/>
            <a:r>
              <a:rPr lang="ru-RU" dirty="0" err="1">
                <a:solidFill>
                  <a:prstClr val="black"/>
                </a:solidFill>
              </a:rPr>
              <a:t>М.Гелприн</a:t>
            </a:r>
            <a:r>
              <a:rPr lang="ru-RU" dirty="0">
                <a:solidFill>
                  <a:prstClr val="black"/>
                </a:solidFill>
              </a:rPr>
              <a:t> «Свеча горела»</a:t>
            </a:r>
          </a:p>
          <a:p>
            <a:pPr lvl="0" algn="ctr"/>
            <a:r>
              <a:rPr lang="ru-RU" dirty="0" err="1">
                <a:solidFill>
                  <a:prstClr val="black"/>
                </a:solidFill>
              </a:rPr>
              <a:t>Э.Хемингуэй</a:t>
            </a:r>
            <a:r>
              <a:rPr lang="ru-RU" dirty="0">
                <a:solidFill>
                  <a:prstClr val="black"/>
                </a:solidFill>
              </a:rPr>
              <a:t> «Индейский поселок»</a:t>
            </a:r>
          </a:p>
          <a:p>
            <a:pPr lvl="0" algn="ctr"/>
            <a:r>
              <a:rPr lang="ru-RU" dirty="0" err="1">
                <a:solidFill>
                  <a:prstClr val="black"/>
                </a:solidFill>
              </a:rPr>
              <a:t>О.Громыко</a:t>
            </a:r>
            <a:r>
              <a:rPr lang="ru-RU" dirty="0">
                <a:solidFill>
                  <a:prstClr val="black"/>
                </a:solidFill>
              </a:rPr>
              <a:t> «Котик»</a:t>
            </a:r>
          </a:p>
          <a:p>
            <a:pPr lvl="0" algn="ctr"/>
            <a:r>
              <a:rPr lang="ru-RU" dirty="0" err="1">
                <a:solidFill>
                  <a:prstClr val="black"/>
                </a:solidFill>
              </a:rPr>
              <a:t>Е.Пастернак</a:t>
            </a:r>
            <a:r>
              <a:rPr lang="ru-RU" dirty="0">
                <a:solidFill>
                  <a:prstClr val="black"/>
                </a:solidFill>
              </a:rPr>
              <a:t> «Время всегда хорошее»</a:t>
            </a:r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063192" y="3929489"/>
            <a:ext cx="322349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dirty="0" smtClean="0"/>
              <a:t>М.Е</a:t>
            </a:r>
            <a:r>
              <a:rPr lang="ru-RU" dirty="0"/>
              <a:t>. Салтыков-Щедрин "</a:t>
            </a:r>
            <a:r>
              <a:rPr lang="ru-RU" dirty="0" smtClean="0"/>
              <a:t>Добродетели </a:t>
            </a:r>
            <a:r>
              <a:rPr lang="ru-RU" dirty="0"/>
              <a:t>и пороки"</a:t>
            </a:r>
          </a:p>
          <a:p>
            <a:pPr lvl="0" algn="ctr"/>
            <a:r>
              <a:rPr lang="ru-RU" dirty="0"/>
              <a:t>А. Платонов "Юшка"</a:t>
            </a:r>
          </a:p>
          <a:p>
            <a:pPr lvl="0" algn="ctr"/>
            <a:r>
              <a:rPr lang="ru-RU" dirty="0"/>
              <a:t>А.П. Чехов "В аптеке"</a:t>
            </a:r>
          </a:p>
          <a:p>
            <a:pPr lvl="0" algn="ctr"/>
            <a:r>
              <a:rPr lang="ru-RU" dirty="0"/>
              <a:t>А.П. Чехов "Размазня"</a:t>
            </a:r>
          </a:p>
          <a:p>
            <a:pPr lvl="0" algn="ctr"/>
            <a:r>
              <a:rPr lang="ru-RU" dirty="0"/>
              <a:t>А.П. Чехов "Темнота"</a:t>
            </a:r>
          </a:p>
          <a:p>
            <a:pPr lvl="0" algn="ctr"/>
            <a:r>
              <a:rPr lang="ru-RU" dirty="0"/>
              <a:t>В. Шукшин "Обида"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0757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Требования к сочинению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987378"/>
            <a:ext cx="10018713" cy="3124201"/>
          </a:xfrm>
        </p:spPr>
        <p:txBody>
          <a:bodyPr/>
          <a:lstStyle/>
          <a:p>
            <a:r>
              <a:rPr lang="ru-RU" dirty="0" smtClean="0"/>
              <a:t>Соответствие теме, ее раскрытие</a:t>
            </a:r>
          </a:p>
          <a:p>
            <a:r>
              <a:rPr lang="ru-RU" dirty="0" smtClean="0"/>
              <a:t>Изложение мыслей последовательно</a:t>
            </a:r>
          </a:p>
          <a:p>
            <a:r>
              <a:rPr lang="ru-RU" dirty="0" smtClean="0"/>
              <a:t>Соблюдение норм русского языка: орфографических, грамматических, пунктуационных, лексических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90096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135925"/>
            <a:ext cx="10018713" cy="1645374"/>
          </a:xfrm>
        </p:spPr>
        <p:txBody>
          <a:bodyPr>
            <a:normAutofit/>
          </a:bodyPr>
          <a:lstStyle/>
          <a:p>
            <a:r>
              <a:rPr lang="ru-RU" dirty="0" smtClean="0"/>
              <a:t>Соответствие теме, ее раскрытие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94488" y="407774"/>
            <a:ext cx="10018713" cy="6242408"/>
          </a:xfrm>
        </p:spPr>
        <p:txBody>
          <a:bodyPr/>
          <a:lstStyle/>
          <a:p>
            <a:r>
              <a:rPr lang="ru-RU" dirty="0" smtClean="0"/>
              <a:t>«Чтобы дойти до </a:t>
            </a:r>
            <a:r>
              <a:rPr lang="ru-RU" dirty="0" smtClean="0">
                <a:solidFill>
                  <a:srgbClr val="FF0000"/>
                </a:solidFill>
              </a:rPr>
              <a:t>цели</a:t>
            </a:r>
            <a:r>
              <a:rPr lang="ru-RU" dirty="0" smtClean="0"/>
              <a:t>, человеку нужно только одно – </a:t>
            </a:r>
            <a:r>
              <a:rPr lang="ru-RU" dirty="0" smtClean="0">
                <a:solidFill>
                  <a:srgbClr val="FF0000"/>
                </a:solidFill>
              </a:rPr>
              <a:t>идти</a:t>
            </a:r>
            <a:r>
              <a:rPr lang="ru-RU" dirty="0" smtClean="0"/>
              <a:t>» (Оноре де Бальзак)</a:t>
            </a:r>
          </a:p>
          <a:p>
            <a:r>
              <a:rPr lang="ru-RU" dirty="0" smtClean="0"/>
              <a:t>«Пусть присяжные прощают преступников, но беда, если </a:t>
            </a:r>
            <a:r>
              <a:rPr lang="ru-RU" dirty="0" smtClean="0">
                <a:solidFill>
                  <a:srgbClr val="FF0000"/>
                </a:solidFill>
              </a:rPr>
              <a:t>преступники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FF0000"/>
                </a:solidFill>
              </a:rPr>
              <a:t>сами</a:t>
            </a:r>
            <a:r>
              <a:rPr lang="ru-RU" dirty="0" smtClean="0"/>
              <a:t> начнут </a:t>
            </a:r>
            <a:r>
              <a:rPr lang="ru-RU" dirty="0" smtClean="0">
                <a:solidFill>
                  <a:srgbClr val="FF0000"/>
                </a:solidFill>
              </a:rPr>
              <a:t>прощать</a:t>
            </a:r>
            <a:r>
              <a:rPr lang="ru-RU" dirty="0" smtClean="0"/>
              <a:t> себя» (Ф.М. Достоевский)</a:t>
            </a:r>
          </a:p>
          <a:p>
            <a:r>
              <a:rPr lang="ru-RU" dirty="0" smtClean="0"/>
              <a:t>«Хорошая книга – драгоценный </a:t>
            </a:r>
            <a:r>
              <a:rPr lang="ru-RU" dirty="0" smtClean="0">
                <a:solidFill>
                  <a:srgbClr val="FF0000"/>
                </a:solidFill>
              </a:rPr>
              <a:t>источник</a:t>
            </a:r>
            <a:r>
              <a:rPr lang="ru-RU" dirty="0" smtClean="0"/>
              <a:t> жизненной </a:t>
            </a:r>
            <a:r>
              <a:rPr lang="ru-RU" dirty="0" smtClean="0">
                <a:solidFill>
                  <a:srgbClr val="FF0000"/>
                </a:solidFill>
              </a:rPr>
              <a:t>силы духа</a:t>
            </a:r>
            <a:r>
              <a:rPr lang="ru-RU" dirty="0" smtClean="0"/>
              <a:t>» (Мильтон)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80821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«Природа и культура в жизни человека»: русская литература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006931"/>
            <a:ext cx="10018713" cy="4453246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А.С</a:t>
            </a:r>
            <a:r>
              <a:rPr lang="ru-RU" dirty="0"/>
              <a:t>. Пушкин «Моцарт и Сальери» (гений, творчество, искусство)</a:t>
            </a:r>
          </a:p>
          <a:p>
            <a:r>
              <a:rPr lang="ru-RU" dirty="0"/>
              <a:t>Н.С. Лесков «Левша» (мастер своего дела)</a:t>
            </a:r>
          </a:p>
          <a:p>
            <a:r>
              <a:rPr lang="ru-RU" dirty="0"/>
              <a:t>А. С. Пушкин. «Разговор книгопродавца с поэтом» (поэзия)</a:t>
            </a:r>
          </a:p>
          <a:p>
            <a:r>
              <a:rPr lang="ru-RU" dirty="0"/>
              <a:t>И. А. Куприн. «Тапер» (музыка, творчество)</a:t>
            </a:r>
          </a:p>
          <a:p>
            <a:r>
              <a:rPr lang="ru-RU" dirty="0"/>
              <a:t>К.Г. Паустовский «Старый повар» (музыка, гений)</a:t>
            </a:r>
          </a:p>
          <a:p>
            <a:r>
              <a:rPr lang="ru-RU" dirty="0"/>
              <a:t>К.Г. Паустовский «Акварельные краски» (живопись, роль родины)</a:t>
            </a:r>
          </a:p>
          <a:p>
            <a:r>
              <a:rPr lang="ru-RU" dirty="0"/>
              <a:t>В. Короленко. «Слепой музыкант» (музыка)</a:t>
            </a:r>
          </a:p>
          <a:p>
            <a:r>
              <a:rPr lang="ru-RU" dirty="0"/>
              <a:t>А. Михайлов. «Маяковский» (поэзия, творчество)</a:t>
            </a:r>
          </a:p>
          <a:p>
            <a:r>
              <a:rPr lang="ru-RU" dirty="0"/>
              <a:t>Н. В. Гоголь. «Портрет» (художники, живопись, творчество, искусство и ремесло)</a:t>
            </a:r>
          </a:p>
          <a:p>
            <a:r>
              <a:rPr lang="ru-RU" dirty="0"/>
              <a:t>А. П. Чехов. «Скрипка Ротшильда» (музыка, творчество, искусство)</a:t>
            </a:r>
          </a:p>
          <a:p>
            <a:pPr fontAlgn="base"/>
            <a:r>
              <a:rPr lang="ru-RU" b="1" dirty="0"/>
              <a:t>«Природа и культура в жизни человека»: зарубежная литература</a:t>
            </a:r>
          </a:p>
          <a:p>
            <a:r>
              <a:rPr lang="ru-RU" dirty="0"/>
              <a:t>Р. Брэдбери «Зеленое утро» (природа, отношение к природе)</a:t>
            </a:r>
          </a:p>
          <a:p>
            <a:r>
              <a:rPr lang="ru-RU" dirty="0"/>
              <a:t>Р. Брэдбери «Улыбка» (цивилизация, ценность культуры, живопись)</a:t>
            </a:r>
          </a:p>
          <a:p>
            <a:pPr fontAlgn="base"/>
            <a:r>
              <a:rPr lang="ru-RU" dirty="0"/>
              <a:t>Б. Васильев «Не стреляйте белых лебедей» (отношение к природе)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491469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Духовно-нравственные ориентиры в жизни человека»: русская литература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1816925"/>
            <a:ext cx="10018713" cy="4726379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М.Ю</a:t>
            </a:r>
            <a:r>
              <a:rPr lang="ru-RU" dirty="0"/>
              <a:t>. Лермонтов "Герой нашего времени", "Мцыри"</a:t>
            </a:r>
          </a:p>
          <a:p>
            <a:r>
              <a:rPr lang="ru-RU" dirty="0"/>
              <a:t>Ф.М. Достоевский "Преступление и наказание"</a:t>
            </a:r>
          </a:p>
          <a:p>
            <a:r>
              <a:rPr lang="ru-RU" dirty="0"/>
              <a:t>А.С. Пушкин "Капитанская дочка", "Евгений Онегин", "Пиковая дама", "Дубровский"</a:t>
            </a:r>
          </a:p>
          <a:p>
            <a:r>
              <a:rPr lang="ru-RU" dirty="0"/>
              <a:t>Д.И. Фонвизин "Недоросль"</a:t>
            </a:r>
          </a:p>
          <a:p>
            <a:r>
              <a:rPr lang="ru-RU" dirty="0"/>
              <a:t>Н.В. Гоголь "Мёртвые души", "Шинель", "Ревизор"</a:t>
            </a:r>
          </a:p>
          <a:p>
            <a:r>
              <a:rPr lang="ru-RU" dirty="0"/>
              <a:t>Н.М. Карамзин "Бедная Лиза"</a:t>
            </a:r>
          </a:p>
          <a:p>
            <a:r>
              <a:rPr lang="ru-RU" dirty="0"/>
              <a:t>А.Н. Островский "Гроза"</a:t>
            </a:r>
          </a:p>
          <a:p>
            <a:r>
              <a:rPr lang="ru-RU" dirty="0"/>
              <a:t>М.А. Шолохов "Судьба человека", "Тихий Дон"</a:t>
            </a:r>
          </a:p>
          <a:p>
            <a:r>
              <a:rPr lang="ru-RU" dirty="0"/>
              <a:t>А.И. Солженицын "Один день Ивана Денисовича", "Матрёнин двор"</a:t>
            </a:r>
          </a:p>
          <a:p>
            <a:r>
              <a:rPr lang="ru-RU" dirty="0"/>
              <a:t>И.А. Гончаров "Обломов"</a:t>
            </a:r>
          </a:p>
          <a:p>
            <a:r>
              <a:rPr lang="ru-RU" dirty="0"/>
              <a:t>Л.Н. Толстой "Война и мир", "Анна Каренина"</a:t>
            </a:r>
          </a:p>
          <a:p>
            <a:r>
              <a:rPr lang="ru-RU" dirty="0"/>
              <a:t>М.А. Булгаков "Мастер и Маргарита", "Собачье сердце"</a:t>
            </a:r>
          </a:p>
          <a:p>
            <a:r>
              <a:rPr lang="ru-RU" dirty="0"/>
              <a:t>А.С. Грибоедов "Горе от ума"</a:t>
            </a:r>
          </a:p>
          <a:p>
            <a:r>
              <a:rPr lang="ru-RU" dirty="0"/>
              <a:t>И.С. Тургенев "Отцы и дети"</a:t>
            </a:r>
          </a:p>
          <a:p>
            <a:r>
              <a:rPr lang="ru-RU" dirty="0"/>
              <a:t>М.Е. Салтыков-Щедрин "Премудрый пискарь"</a:t>
            </a:r>
          </a:p>
          <a:p>
            <a:r>
              <a:rPr lang="ru-RU" dirty="0"/>
              <a:t>В.Г. Распутин "Уроки французского"</a:t>
            </a:r>
          </a:p>
          <a:p>
            <a:r>
              <a:rPr lang="ru-RU" dirty="0"/>
              <a:t>М. Горький "На дне", "Старуха Изергиль"</a:t>
            </a:r>
          </a:p>
          <a:p>
            <a:r>
              <a:rPr lang="ru-RU" dirty="0"/>
              <a:t>А.П. Чехов "Вишнёвый сад", "Студент", "Ионыч", "Человек в футляре", "Дама с собачкой", "Смерть чиновника", "Хамелеон", "Попрыгунья"</a:t>
            </a:r>
          </a:p>
          <a:p>
            <a:r>
              <a:rPr lang="ru-RU" dirty="0"/>
              <a:t>И.А. Бунин "Господин из Сан-Франциско"</a:t>
            </a:r>
          </a:p>
          <a:p>
            <a:r>
              <a:rPr lang="ru-RU" dirty="0"/>
              <a:t>А.И. Куприн "Олеся", "Гранатовый браслет"</a:t>
            </a:r>
          </a:p>
          <a:p>
            <a:r>
              <a:rPr lang="ru-RU" dirty="0"/>
              <a:t>Б.Л. Пастернак "Доктор Живаго"</a:t>
            </a:r>
          </a:p>
          <a:p>
            <a:r>
              <a:rPr lang="ru-RU" dirty="0"/>
              <a:t>А.П. Платонов "Юшка", "Котлован"</a:t>
            </a:r>
          </a:p>
          <a:p>
            <a:r>
              <a:rPr lang="ru-RU" dirty="0"/>
              <a:t>В.Ф. Тендряков "Хлеб для собаки"</a:t>
            </a:r>
          </a:p>
          <a:p>
            <a:r>
              <a:rPr lang="ru-RU" dirty="0"/>
              <a:t>В.А. Каверин "Два капитана"</a:t>
            </a:r>
          </a:p>
          <a:p>
            <a:pPr fontAlgn="base"/>
            <a:r>
              <a:rPr lang="ru-RU" dirty="0"/>
              <a:t>К.Г. Паустовский "Телеграмма</a:t>
            </a:r>
            <a:r>
              <a:rPr lang="ru-RU" dirty="0" smtClean="0"/>
              <a:t>"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95113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«Духовно-нравственные ориентиры в жизни человека»: русская литература</a:t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84310" y="2066307"/>
            <a:ext cx="10018713" cy="4381994"/>
          </a:xfrm>
        </p:spPr>
        <p:txBody>
          <a:bodyPr>
            <a:normAutofit fontScale="25000" lnSpcReduction="20000"/>
          </a:bodyPr>
          <a:lstStyle/>
          <a:p>
            <a:r>
              <a:rPr lang="ru-RU" dirty="0" smtClean="0"/>
              <a:t>А.С</a:t>
            </a:r>
            <a:r>
              <a:rPr lang="ru-RU" dirty="0"/>
              <a:t>. Грибоедов «Горе от ума»</a:t>
            </a:r>
          </a:p>
          <a:p>
            <a:r>
              <a:rPr lang="ru-RU" dirty="0"/>
              <a:t>А.С. Пушкин «Евгений Онегин», «Капитанская дочка»</a:t>
            </a:r>
          </a:p>
          <a:p>
            <a:r>
              <a:rPr lang="ru-RU" dirty="0"/>
              <a:t>Н.В. Гоголь «Тарас Бульба»</a:t>
            </a:r>
          </a:p>
          <a:p>
            <a:r>
              <a:rPr lang="ru-RU" dirty="0"/>
              <a:t>М.Ю. Лермонтов «Бородино», «Дума» «Мцыри», «Песня… про купца Калашникова», «Герой нашего времени»</a:t>
            </a:r>
          </a:p>
          <a:p>
            <a:r>
              <a:rPr lang="ru-RU" dirty="0"/>
              <a:t>И.А. Гончаров «Обломов»</a:t>
            </a:r>
          </a:p>
          <a:p>
            <a:r>
              <a:rPr lang="ru-RU" dirty="0"/>
              <a:t>И.С. Тургенев «Отцы и дети»</a:t>
            </a:r>
          </a:p>
          <a:p>
            <a:r>
              <a:rPr lang="ru-RU" dirty="0"/>
              <a:t>А.Н. Островский «Гроза»</a:t>
            </a:r>
          </a:p>
          <a:p>
            <a:r>
              <a:rPr lang="ru-RU" dirty="0"/>
              <a:t>Н.А. Некрасов «Русские женщины», «Кому на Руси жить хорошо»</a:t>
            </a:r>
          </a:p>
          <a:p>
            <a:r>
              <a:rPr lang="ru-RU" dirty="0"/>
              <a:t>Л.Н. Толстой «Война и мир», «Анна Каренина», «Детство», «Отрочество», «Юность»</a:t>
            </a:r>
          </a:p>
          <a:p>
            <a:r>
              <a:rPr lang="ru-RU" dirty="0"/>
              <a:t>Н.С. Лесков «Левша»</a:t>
            </a:r>
          </a:p>
          <a:p>
            <a:r>
              <a:rPr lang="ru-RU" dirty="0"/>
              <a:t>Ф.М. Достоевский «Преступление и наказание», «Идиот», «Братья Карамазовы»</a:t>
            </a:r>
          </a:p>
          <a:p>
            <a:r>
              <a:rPr lang="ru-RU" dirty="0"/>
              <a:t>А.П. Чехов «Вишнёвый сад»</a:t>
            </a:r>
          </a:p>
          <a:p>
            <a:r>
              <a:rPr lang="ru-RU" dirty="0"/>
              <a:t>И.А. Бунин «Антоновские яблоки»</a:t>
            </a:r>
          </a:p>
          <a:p>
            <a:r>
              <a:rPr lang="ru-RU" dirty="0"/>
              <a:t>А.И. Куприн «Чудесный доктор»</a:t>
            </a:r>
          </a:p>
          <a:p>
            <a:r>
              <a:rPr lang="ru-RU" dirty="0"/>
              <a:t>М. Горький «На дне», «Макар Чудра», «Старуха Изергиль», «Детство», «В людях», «Мои университеты»</a:t>
            </a:r>
          </a:p>
          <a:p>
            <a:r>
              <a:rPr lang="ru-RU" dirty="0"/>
              <a:t>Е.И. Замятин «Мы»</a:t>
            </a:r>
          </a:p>
          <a:p>
            <a:r>
              <a:rPr lang="ru-RU" dirty="0"/>
              <a:t>А.П. Платонов «Юшка»</a:t>
            </a:r>
          </a:p>
          <a:p>
            <a:r>
              <a:rPr lang="ru-RU" dirty="0"/>
              <a:t>М.А. Булгаков «Мастер и Маргарита» </a:t>
            </a:r>
          </a:p>
          <a:p>
            <a:r>
              <a:rPr lang="ru-RU" dirty="0"/>
              <a:t>Б.Л. Пастернак «Доктор Живаго»</a:t>
            </a:r>
          </a:p>
          <a:p>
            <a:r>
              <a:rPr lang="ru-RU" dirty="0"/>
              <a:t>М.А. Шолохов «Тихий Дон», «Судьба человека», «Донские рассказы»</a:t>
            </a:r>
          </a:p>
          <a:p>
            <a:pPr fontAlgn="base"/>
            <a:r>
              <a:rPr lang="ru-RU" dirty="0"/>
              <a:t>А.И. Солженицын «Матрёнин двор», «Один день Ивана Денисовича»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>Источник: </a:t>
            </a:r>
            <a:r>
              <a:rPr lang="en-US" dirty="0"/>
              <a:t>https://ctege.info/semya-obschestvo-otechestvo-v-zhizni-cheloveka/semya-obschestvo-otechestvo-v-zhizni-cheloveka-spisok-literaturyi-dlya-itogovogo-sochineniya.html</a:t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9135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320634"/>
            <a:ext cx="5617134" cy="1615044"/>
          </a:xfrm>
        </p:spPr>
        <p:txBody>
          <a:bodyPr/>
          <a:lstStyle/>
          <a:p>
            <a:r>
              <a:rPr lang="ru-RU" dirty="0" smtClean="0"/>
              <a:t>Композиция сочинения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311" y="2736273"/>
            <a:ext cx="2665826" cy="2127342"/>
          </a:xfrm>
          <a:prstGeom prst="rect">
            <a:avLst/>
          </a:prstGeom>
        </p:spPr>
      </p:pic>
      <p:sp>
        <p:nvSpPr>
          <p:cNvPr id="5" name="Овал 4"/>
          <p:cNvSpPr/>
          <p:nvPr/>
        </p:nvSpPr>
        <p:spPr>
          <a:xfrm>
            <a:off x="4322618" y="1603664"/>
            <a:ext cx="3515096" cy="1281338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332021" y="2023817"/>
            <a:ext cx="25056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ВСТУПЛЕНИЕ</a:t>
            </a:r>
            <a:endParaRPr lang="ru-RU" dirty="0"/>
          </a:p>
        </p:txBody>
      </p:sp>
      <p:sp>
        <p:nvSpPr>
          <p:cNvPr id="7" name="Овал 6"/>
          <p:cNvSpPr/>
          <p:nvPr/>
        </p:nvSpPr>
        <p:spPr>
          <a:xfrm>
            <a:off x="5706094" y="3117995"/>
            <a:ext cx="3396343" cy="141503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311735" y="3609848"/>
            <a:ext cx="21850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ОСНОВНАЯ ЧАСТЬ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4861143" y="4726380"/>
            <a:ext cx="3396343" cy="1415030"/>
          </a:xfrm>
          <a:prstGeom prst="ellipse">
            <a:avLst/>
          </a:pr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5706094" y="5240540"/>
            <a:ext cx="2375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ЗАКЛЮЧЕНИЕ</a:t>
            </a:r>
            <a:endParaRPr lang="ru-RU" dirty="0"/>
          </a:p>
        </p:txBody>
      </p:sp>
      <p:cxnSp>
        <p:nvCxnSpPr>
          <p:cNvPr id="14" name="Прямая со стрелкой 13"/>
          <p:cNvCxnSpPr>
            <a:endCxn id="5" idx="3"/>
          </p:cNvCxnSpPr>
          <p:nvPr/>
        </p:nvCxnSpPr>
        <p:spPr>
          <a:xfrm flipV="1">
            <a:off x="4150137" y="2697354"/>
            <a:ext cx="687255" cy="366480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4150136" y="3825510"/>
            <a:ext cx="1555958" cy="4408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4162012" y="4716265"/>
            <a:ext cx="896876" cy="390125"/>
          </a:xfrm>
          <a:prstGeom prst="straightConnector1">
            <a:avLst/>
          </a:prstGeom>
          <a:ln>
            <a:solidFill>
              <a:schemeClr val="accent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775865" y="1365662"/>
            <a:ext cx="27907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Вопрос-ответ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Определение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Краткая историческая справка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9102437" y="3063834"/>
            <a:ext cx="29035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Тезисы+аргументация (доводы,примеры из..,факты,мнения других людей,цитаты)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9262753" y="4911327"/>
            <a:ext cx="22088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Вывод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/>
              <a:t>Подведение итогов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244915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Параллакс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arallax" id="{3388167B-A2EB-4685-9635-1831D9AEF8C4}" vid="{4F7A876A-7598-49CA-AFC8-8EDA2551E4A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TM03457496[[fn=Параллакс]]</Template>
  <TotalTime>191</TotalTime>
  <Words>1579</Words>
  <Application>Microsoft Office PowerPoint</Application>
  <PresentationFormat>Произвольный</PresentationFormat>
  <Paragraphs>212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Параллакс</vt:lpstr>
      <vt:lpstr>ИТОГОВОЕ СОЧИНЕНИЕ по литературе  </vt:lpstr>
      <vt:lpstr>Тематические направления</vt:lpstr>
      <vt:lpstr>Презентация PowerPoint</vt:lpstr>
      <vt:lpstr>Требования к сочинению</vt:lpstr>
      <vt:lpstr>Соответствие теме, ее раскрытие</vt:lpstr>
      <vt:lpstr>«Природа и культура в жизни человека»: русская литература </vt:lpstr>
      <vt:lpstr>Духовно-нравственные ориентиры в жизни человека»: русская литература </vt:lpstr>
      <vt:lpstr>«Духовно-нравственные ориентиры в жизни человека»: русская литература </vt:lpstr>
      <vt:lpstr>Композиция сочинения</vt:lpstr>
      <vt:lpstr>ВСТУПЛЕНИЕ</vt:lpstr>
      <vt:lpstr>Возможные варианты речевых клише вступления</vt:lpstr>
      <vt:lpstr>Клише для перехода к основной части</vt:lpstr>
      <vt:lpstr>Клише для </vt:lpstr>
      <vt:lpstr>Клише для заключения </vt:lpstr>
      <vt:lpstr>Презентация PowerPoint</vt:lpstr>
      <vt:lpstr>Презентация PowerPoint</vt:lpstr>
      <vt:lpstr>Подводим итоги</vt:lpstr>
      <vt:lpstr>Подводим итоги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ИТОГОВОЕ СОЧИНЕНИЕ по литературе  2021</dc:title>
  <dc:creator>Наталья</dc:creator>
  <cp:lastModifiedBy>ProMega_B200_858</cp:lastModifiedBy>
  <cp:revision>26</cp:revision>
  <dcterms:created xsi:type="dcterms:W3CDTF">2021-10-31T17:49:30Z</dcterms:created>
  <dcterms:modified xsi:type="dcterms:W3CDTF">2023-12-19T09:46:57Z</dcterms:modified>
</cp:coreProperties>
</file>